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8EFEEE-2627-AC47-8ED5-367E328FE6A6}" v="1" dt="2026-04-17T12:23:42.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5000"/>
  </p:normalViewPr>
  <p:slideViewPr>
    <p:cSldViewPr snapToGrid="0" snapToObjects="1">
      <p:cViewPr varScale="1">
        <p:scale>
          <a:sx n="120" d="100"/>
          <a:sy n="120" d="100"/>
        </p:scale>
        <p:origin x="80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5893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1C1917"/>
          </a:solidFill>
          <a:ln w="12700">
            <a:solidFill>
              <a:srgbClr val="1C1917"/>
            </a:solidFill>
            <a:prstDash val="solid"/>
          </a:ln>
        </p:spPr>
        <p:txBody>
          <a:bodyPr/>
          <a:lstStyle/>
          <a:p>
            <a:endParaRPr lang="en-US"/>
          </a:p>
        </p:txBody>
      </p:sp>
      <p:sp>
        <p:nvSpPr>
          <p:cNvPr id="3" name="Text 1"/>
          <p:cNvSpPr/>
          <p:nvPr/>
        </p:nvSpPr>
        <p:spPr>
          <a:xfrm>
            <a:off x="548640" y="274320"/>
            <a:ext cx="8686800" cy="502920"/>
          </a:xfrm>
          <a:prstGeom prst="rect">
            <a:avLst/>
          </a:prstGeom>
          <a:noFill/>
          <a:ln/>
        </p:spPr>
        <p:txBody>
          <a:bodyPr wrap="square" lIns="0" tIns="0" rIns="0" bIns="0" rtlCol="0" anchor="t"/>
          <a:lstStyle/>
          <a:p>
            <a:pPr marL="0" indent="0">
              <a:buNone/>
            </a:pPr>
            <a:r>
              <a:rPr lang="en-US" sz="2800" b="1" dirty="0">
                <a:solidFill>
                  <a:srgbClr val="1C1917"/>
                </a:solidFill>
                <a:latin typeface="Georgia" pitchFamily="34" charset="0"/>
                <a:ea typeface="Georgia" pitchFamily="34" charset="-122"/>
                <a:cs typeface="Georgia" pitchFamily="34" charset="-120"/>
              </a:rPr>
              <a:t>2026 EPR Producer Reporting Overview</a:t>
            </a:r>
            <a:endParaRPr lang="en-US" sz="2800" dirty="0"/>
          </a:p>
        </p:txBody>
      </p:sp>
      <p:sp>
        <p:nvSpPr>
          <p:cNvPr id="4" name="Text 2"/>
          <p:cNvSpPr/>
          <p:nvPr/>
        </p:nvSpPr>
        <p:spPr>
          <a:xfrm>
            <a:off x="548640" y="804672"/>
            <a:ext cx="8686800" cy="274320"/>
          </a:xfrm>
          <a:prstGeom prst="rect">
            <a:avLst/>
          </a:prstGeom>
          <a:noFill/>
          <a:ln/>
        </p:spPr>
        <p:txBody>
          <a:bodyPr wrap="square" lIns="0" tIns="0" rIns="0" bIns="0" rtlCol="0" anchor="t"/>
          <a:lstStyle/>
          <a:p>
            <a:pPr marL="0" indent="0">
              <a:buNone/>
            </a:pPr>
            <a:r>
              <a:rPr lang="en-US" sz="1300" i="1" dirty="0">
                <a:solidFill>
                  <a:srgbClr val="6B6258"/>
                </a:solidFill>
                <a:latin typeface="Calibri" pitchFamily="34" charset="0"/>
                <a:ea typeface="Calibri" pitchFamily="34" charset="-122"/>
                <a:cs typeface="Calibri" pitchFamily="34" charset="-120"/>
              </a:rPr>
              <a:t>Key Dates, Reports, and Requirements</a:t>
            </a:r>
            <a:endParaRPr lang="en-US" sz="1300" dirty="0"/>
          </a:p>
        </p:txBody>
      </p:sp>
      <p:sp>
        <p:nvSpPr>
          <p:cNvPr id="5" name="Shape 3"/>
          <p:cNvSpPr/>
          <p:nvPr/>
        </p:nvSpPr>
        <p:spPr>
          <a:xfrm>
            <a:off x="9464040" y="274320"/>
            <a:ext cx="2423160" cy="777240"/>
          </a:xfrm>
          <a:prstGeom prst="rect">
            <a:avLst/>
          </a:prstGeom>
          <a:solidFill>
            <a:srgbClr val="C8102E"/>
          </a:solidFill>
          <a:ln w="12700">
            <a:solidFill>
              <a:srgbClr val="C8102E"/>
            </a:solidFill>
            <a:prstDash val="solid"/>
          </a:ln>
        </p:spPr>
        <p:txBody>
          <a:bodyPr/>
          <a:lstStyle/>
          <a:p>
            <a:endParaRPr lang="en-US"/>
          </a:p>
        </p:txBody>
      </p:sp>
      <p:sp>
        <p:nvSpPr>
          <p:cNvPr id="6" name="Text 4"/>
          <p:cNvSpPr/>
          <p:nvPr/>
        </p:nvSpPr>
        <p:spPr>
          <a:xfrm>
            <a:off x="9601200" y="320040"/>
            <a:ext cx="2194560" cy="685800"/>
          </a:xfrm>
          <a:prstGeom prst="rect">
            <a:avLst/>
          </a:prstGeom>
          <a:noFill/>
          <a:ln/>
        </p:spPr>
        <p:txBody>
          <a:bodyPr wrap="square" lIns="0" tIns="0" rIns="0" bIns="0" rtlCol="0" anchor="ctr"/>
          <a:lstStyle/>
          <a:p>
            <a:pPr marL="0" indent="0" algn="l">
              <a:buNone/>
            </a:pPr>
            <a:r>
              <a:rPr lang="en-US" sz="900" b="1" kern="0" spc="300">
                <a:solidFill>
                  <a:srgbClr val="F9D8A3"/>
                </a:solidFill>
                <a:latin typeface="Calibri" pitchFamily="34" charset="0"/>
                <a:ea typeface="Calibri" pitchFamily="34" charset="-122"/>
                <a:cs typeface="Calibri" pitchFamily="34" charset="-120"/>
              </a:rPr>
              <a:t>KEY </a:t>
            </a:r>
            <a:r>
              <a:rPr lang="en-US" sz="900" b="1" kern="0" spc="300" dirty="0">
                <a:solidFill>
                  <a:srgbClr val="F9D8A3"/>
                </a:solidFill>
                <a:latin typeface="Calibri" pitchFamily="34" charset="0"/>
                <a:ea typeface="Calibri" pitchFamily="34" charset="-122"/>
                <a:cs typeface="Calibri" pitchFamily="34" charset="-120"/>
              </a:rPr>
              <a:t>DEADLINE</a:t>
            </a:r>
            <a:endParaRPr lang="en-US" sz="900" dirty="0"/>
          </a:p>
          <a:p>
            <a:pPr marL="0" indent="0" algn="l">
              <a:buNone/>
            </a:pPr>
            <a:r>
              <a:rPr lang="en-US" sz="1800" b="1" dirty="0">
                <a:solidFill>
                  <a:srgbClr val="FFFFFF"/>
                </a:solidFill>
                <a:latin typeface="Calibri" pitchFamily="34" charset="0"/>
                <a:ea typeface="Calibri" pitchFamily="34" charset="-122"/>
                <a:cs typeface="Calibri" pitchFamily="34" charset="-120"/>
              </a:rPr>
              <a:t>May 31, 2026</a:t>
            </a:r>
            <a:endParaRPr lang="en-US" sz="900" dirty="0"/>
          </a:p>
        </p:txBody>
      </p:sp>
      <p:graphicFrame>
        <p:nvGraphicFramePr>
          <p:cNvPr id="7" name="Table 0"/>
          <p:cNvGraphicFramePr>
            <a:graphicFrameLocks noGrp="1"/>
          </p:cNvGraphicFramePr>
          <p:nvPr>
            <p:extLst>
              <p:ext uri="{D42A27DB-BD31-4B8C-83A1-F6EECF244321}">
                <p14:modId xmlns:p14="http://schemas.microsoft.com/office/powerpoint/2010/main" val="4226958330"/>
              </p:ext>
            </p:extLst>
          </p:nvPr>
        </p:nvGraphicFramePr>
        <p:xfrm>
          <a:off x="548640" y="1234440"/>
          <a:ext cx="11338560" cy="3249168"/>
        </p:xfrm>
        <a:graphic>
          <a:graphicData uri="http://schemas.openxmlformats.org/drawingml/2006/table">
            <a:tbl>
              <a:tblPr/>
              <a:tblGrid>
                <a:gridCol w="1371600">
                  <a:extLst>
                    <a:ext uri="{9D8B030D-6E8A-4147-A177-3AD203B41FA5}">
                      <a16:colId xmlns:a16="http://schemas.microsoft.com/office/drawing/2014/main" val="20000"/>
                    </a:ext>
                  </a:extLst>
                </a:gridCol>
                <a:gridCol w="1234440">
                  <a:extLst>
                    <a:ext uri="{9D8B030D-6E8A-4147-A177-3AD203B41FA5}">
                      <a16:colId xmlns:a16="http://schemas.microsoft.com/office/drawing/2014/main" val="20001"/>
                    </a:ext>
                  </a:extLst>
                </a:gridCol>
                <a:gridCol w="960120">
                  <a:extLst>
                    <a:ext uri="{9D8B030D-6E8A-4147-A177-3AD203B41FA5}">
                      <a16:colId xmlns:a16="http://schemas.microsoft.com/office/drawing/2014/main" val="20002"/>
                    </a:ext>
                  </a:extLst>
                </a:gridCol>
                <a:gridCol w="2148840">
                  <a:extLst>
                    <a:ext uri="{9D8B030D-6E8A-4147-A177-3AD203B41FA5}">
                      <a16:colId xmlns:a16="http://schemas.microsoft.com/office/drawing/2014/main" val="20003"/>
                    </a:ext>
                  </a:extLst>
                </a:gridCol>
                <a:gridCol w="2423160">
                  <a:extLst>
                    <a:ext uri="{9D8B030D-6E8A-4147-A177-3AD203B41FA5}">
                      <a16:colId xmlns:a16="http://schemas.microsoft.com/office/drawing/2014/main" val="20004"/>
                    </a:ext>
                  </a:extLst>
                </a:gridCol>
                <a:gridCol w="3200400">
                  <a:extLst>
                    <a:ext uri="{9D8B030D-6E8A-4147-A177-3AD203B41FA5}">
                      <a16:colId xmlns:a16="http://schemas.microsoft.com/office/drawing/2014/main" val="20005"/>
                    </a:ext>
                  </a:extLst>
                </a:gridCol>
              </a:tblGrid>
              <a:tr h="310896">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Program</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Report Date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Data Year</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Report Type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Program Period Covered</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Requirement Type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extLst>
                  <a:ext uri="{0D108BD9-81ED-4DB2-BD59-A6C34878D82A}">
                    <a16:rowId xmlns:a16="http://schemas.microsoft.com/office/drawing/2014/main" val="10000"/>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Oregon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Annual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2027 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Statutory / Required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Colorado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Annual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2027 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Statutory / Required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2"/>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Annual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2026 Early Fees + 2027 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Statutory (SB 54; timing tied to regs)</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Annual Source Reduction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Source Reduction Compliance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(SB 54; timing evolving)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4"/>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Nov. 15, 2025 (done) + possible follow-up</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2023</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Baseline Producer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Source Reduction Baseline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(subject to final regs)</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TBD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N/A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Individual Source Reduction Plan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Source Reduction Compliance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(due date not finalized)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6"/>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Minnesota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Simplified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Pre-Program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CAA Implementation (not yet statutory)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Maryland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Simplified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Pre-Program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CAA Implementation (not yet statutory)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8"/>
                  </a:ext>
                </a:extLst>
              </a:tr>
              <a:tr h="310896">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Washington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CY 2025</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Simplified Supply Report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Pre-Program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CAA Implementation (not yet statutory)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
        <p:nvSpPr>
          <p:cNvPr id="8" name="Text 5"/>
          <p:cNvSpPr/>
          <p:nvPr/>
        </p:nvSpPr>
        <p:spPr>
          <a:xfrm>
            <a:off x="548640" y="960120"/>
            <a:ext cx="5486400" cy="228600"/>
          </a:xfrm>
          <a:prstGeom prst="rect">
            <a:avLst/>
          </a:prstGeom>
          <a:noFill/>
          <a:ln/>
        </p:spPr>
        <p:txBody>
          <a:bodyPr wrap="square" lIns="0" tIns="0" rIns="0" bIns="0" rtlCol="0" anchor="ctr"/>
          <a:lstStyle/>
          <a:p>
            <a:pPr marL="0" indent="0">
              <a:buNone/>
            </a:pPr>
            <a:r>
              <a:rPr lang="en-US" sz="1000" b="1" kern="0" spc="400" dirty="0">
                <a:solidFill>
                  <a:srgbClr val="C8102E"/>
                </a:solidFill>
                <a:latin typeface="Calibri" pitchFamily="34" charset="0"/>
                <a:ea typeface="Calibri" pitchFamily="34" charset="-122"/>
                <a:cs typeface="Calibri" pitchFamily="34" charset="-120"/>
              </a:rPr>
              <a:t>PRODUCER REPORTS SUBMITTED IN 2026</a:t>
            </a:r>
            <a:endParaRPr lang="en-US" sz="1000" dirty="0"/>
          </a:p>
        </p:txBody>
      </p:sp>
      <p:sp>
        <p:nvSpPr>
          <p:cNvPr id="9" name="Shape 6"/>
          <p:cNvSpPr/>
          <p:nvPr/>
        </p:nvSpPr>
        <p:spPr>
          <a:xfrm>
            <a:off x="548640" y="4663440"/>
            <a:ext cx="4206240" cy="1965960"/>
          </a:xfrm>
          <a:prstGeom prst="rect">
            <a:avLst/>
          </a:prstGeom>
          <a:solidFill>
            <a:srgbClr val="FBF1E0"/>
          </a:solidFill>
          <a:ln w="12700">
            <a:solidFill>
              <a:srgbClr val="FBF1E0"/>
            </a:solidFill>
            <a:prstDash val="solid"/>
          </a:ln>
        </p:spPr>
        <p:txBody>
          <a:bodyPr/>
          <a:lstStyle/>
          <a:p>
            <a:endParaRPr lang="en-US"/>
          </a:p>
        </p:txBody>
      </p:sp>
      <p:sp>
        <p:nvSpPr>
          <p:cNvPr id="10" name="Shape 7"/>
          <p:cNvSpPr/>
          <p:nvPr/>
        </p:nvSpPr>
        <p:spPr>
          <a:xfrm>
            <a:off x="548640" y="4663440"/>
            <a:ext cx="73152" cy="1965960"/>
          </a:xfrm>
          <a:prstGeom prst="rect">
            <a:avLst/>
          </a:prstGeom>
          <a:solidFill>
            <a:srgbClr val="C8102E"/>
          </a:solidFill>
          <a:ln w="12700">
            <a:solidFill>
              <a:srgbClr val="C8102E"/>
            </a:solidFill>
            <a:prstDash val="solid"/>
          </a:ln>
        </p:spPr>
        <p:txBody>
          <a:bodyPr/>
          <a:lstStyle/>
          <a:p>
            <a:endParaRPr lang="en-US"/>
          </a:p>
        </p:txBody>
      </p:sp>
      <p:sp>
        <p:nvSpPr>
          <p:cNvPr id="11" name="Text 8"/>
          <p:cNvSpPr/>
          <p:nvPr/>
        </p:nvSpPr>
        <p:spPr>
          <a:xfrm>
            <a:off x="777240" y="4800600"/>
            <a:ext cx="3886200" cy="274320"/>
          </a:xfrm>
          <a:prstGeom prst="rect">
            <a:avLst/>
          </a:prstGeom>
          <a:noFill/>
          <a:ln/>
        </p:spPr>
        <p:txBody>
          <a:bodyPr wrap="square" lIns="0" tIns="0" rIns="0" bIns="0" rtlCol="0" anchor="ctr"/>
          <a:lstStyle/>
          <a:p>
            <a:pPr marL="0" indent="0">
              <a:buNone/>
            </a:pPr>
            <a:r>
              <a:rPr lang="en-US" sz="1100" b="1" kern="0" spc="300" dirty="0">
                <a:solidFill>
                  <a:srgbClr val="1C1917"/>
                </a:solidFill>
                <a:latin typeface="Calibri" pitchFamily="34" charset="0"/>
                <a:ea typeface="Calibri" pitchFamily="34" charset="-122"/>
                <a:cs typeface="Calibri" pitchFamily="34" charset="-120"/>
              </a:rPr>
              <a:t>ADDITIONAL 2026 MILESTONES</a:t>
            </a:r>
            <a:endParaRPr lang="en-US" sz="1100" dirty="0"/>
          </a:p>
        </p:txBody>
      </p:sp>
      <p:sp>
        <p:nvSpPr>
          <p:cNvPr id="12" name="Text 9"/>
          <p:cNvSpPr/>
          <p:nvPr/>
        </p:nvSpPr>
        <p:spPr>
          <a:xfrm>
            <a:off x="777240" y="5120640"/>
            <a:ext cx="3840480" cy="1463040"/>
          </a:xfrm>
          <a:prstGeom prst="rect">
            <a:avLst/>
          </a:prstGeom>
          <a:noFill/>
          <a:ln/>
        </p:spPr>
        <p:txBody>
          <a:bodyPr wrap="square" lIns="0" tIns="0" rIns="0" bIns="0" rtlCol="0" anchor="t"/>
          <a:lstStyle/>
          <a:p>
            <a:pPr marL="0" indent="0">
              <a:spcAft>
                <a:spcPts val="200"/>
              </a:spcAft>
              <a:buNone/>
            </a:pPr>
            <a:r>
              <a:rPr lang="en-US" sz="1050" b="1" dirty="0">
                <a:solidFill>
                  <a:srgbClr val="C8102E"/>
                </a:solidFill>
                <a:latin typeface="Calibri" pitchFamily="34" charset="0"/>
                <a:ea typeface="Calibri" pitchFamily="34" charset="-122"/>
                <a:cs typeface="Calibri" pitchFamily="34" charset="-120"/>
              </a:rPr>
              <a:t>Mar. 31, 2026  </a:t>
            </a:r>
            <a:r>
              <a:rPr lang="en-US" sz="1050" dirty="0">
                <a:solidFill>
                  <a:srgbClr val="1F2937"/>
                </a:solidFill>
                <a:latin typeface="Calibri" pitchFamily="34" charset="0"/>
                <a:ea typeface="Calibri" pitchFamily="34" charset="-122"/>
                <a:cs typeface="Calibri" pitchFamily="34" charset="-120"/>
              </a:rPr>
              <a:t>Reporting portals open (OR, CO, CA, MN)</a:t>
            </a:r>
            <a:endParaRPr lang="en-US" sz="1050" dirty="0"/>
          </a:p>
          <a:p>
            <a:pPr marL="0" indent="0">
              <a:spcAft>
                <a:spcPts val="200"/>
              </a:spcAft>
              <a:buNone/>
            </a:pPr>
            <a:r>
              <a:rPr lang="en-US" sz="400" dirty="0">
                <a:solidFill>
                  <a:srgbClr val="000000"/>
                </a:solidFill>
                <a:latin typeface="Calibri" pitchFamily="34" charset="0"/>
                <a:ea typeface="Calibri" pitchFamily="34" charset="-122"/>
                <a:cs typeface="Calibri" pitchFamily="34" charset="-120"/>
              </a:rPr>
              <a:t> </a:t>
            </a:r>
            <a:endParaRPr lang="en-US" sz="1050" dirty="0"/>
          </a:p>
          <a:p>
            <a:pPr marL="0" indent="0">
              <a:spcAft>
                <a:spcPts val="200"/>
              </a:spcAft>
              <a:buNone/>
            </a:pPr>
            <a:r>
              <a:rPr lang="en-US" sz="1050" b="1" dirty="0">
                <a:solidFill>
                  <a:srgbClr val="C8102E"/>
                </a:solidFill>
                <a:latin typeface="Calibri" pitchFamily="34" charset="0"/>
                <a:ea typeface="Calibri" pitchFamily="34" charset="-122"/>
                <a:cs typeface="Calibri" pitchFamily="34" charset="-120"/>
              </a:rPr>
              <a:t>Apr. 23, 2026  </a:t>
            </a:r>
            <a:r>
              <a:rPr lang="en-US" sz="1050" dirty="0">
                <a:solidFill>
                  <a:srgbClr val="1F2937"/>
                </a:solidFill>
                <a:latin typeface="Calibri" pitchFamily="34" charset="0"/>
                <a:ea typeface="Calibri" pitchFamily="34" charset="-122"/>
                <a:cs typeface="Calibri" pitchFamily="34" charset="-120"/>
              </a:rPr>
              <a:t>Reporting portals open (WA, MD)</a:t>
            </a:r>
            <a:endParaRPr lang="en-US" sz="1050" dirty="0"/>
          </a:p>
          <a:p>
            <a:pPr marL="0" indent="0">
              <a:spcAft>
                <a:spcPts val="200"/>
              </a:spcAft>
              <a:buNone/>
            </a:pPr>
            <a:r>
              <a:rPr lang="en-US" sz="400" dirty="0">
                <a:solidFill>
                  <a:srgbClr val="000000"/>
                </a:solidFill>
                <a:latin typeface="Calibri" pitchFamily="34" charset="0"/>
                <a:ea typeface="Calibri" pitchFamily="34" charset="-122"/>
                <a:cs typeface="Calibri" pitchFamily="34" charset="-120"/>
              </a:rPr>
              <a:t> </a:t>
            </a:r>
            <a:endParaRPr lang="en-US" sz="1050" dirty="0"/>
          </a:p>
          <a:p>
            <a:pPr marL="0" indent="0">
              <a:spcAft>
                <a:spcPts val="200"/>
              </a:spcAft>
              <a:buNone/>
            </a:pPr>
            <a:r>
              <a:rPr lang="en-US" sz="1050" b="1" dirty="0">
                <a:solidFill>
                  <a:srgbClr val="C8102E"/>
                </a:solidFill>
                <a:latin typeface="Calibri" pitchFamily="34" charset="0"/>
                <a:ea typeface="Calibri" pitchFamily="34" charset="-122"/>
                <a:cs typeface="Calibri" pitchFamily="34" charset="-120"/>
              </a:rPr>
              <a:t>May 31, 2026  </a:t>
            </a:r>
            <a:r>
              <a:rPr lang="en-US" sz="1050" dirty="0">
                <a:solidFill>
                  <a:srgbClr val="1F2937"/>
                </a:solidFill>
                <a:latin typeface="Calibri" pitchFamily="34" charset="0"/>
                <a:ea typeface="Calibri" pitchFamily="34" charset="-122"/>
                <a:cs typeface="Calibri" pitchFamily="34" charset="-120"/>
              </a:rPr>
              <a:t>Voluntary LCA Bonus submissions due (Oregon)</a:t>
            </a:r>
            <a:endParaRPr lang="en-US" sz="1050" dirty="0"/>
          </a:p>
          <a:p>
            <a:pPr marL="0" indent="0">
              <a:spcAft>
                <a:spcPts val="200"/>
              </a:spcAft>
              <a:buNone/>
            </a:pPr>
            <a:r>
              <a:rPr lang="en-US" sz="900" i="1" dirty="0">
                <a:solidFill>
                  <a:srgbClr val="6B6258"/>
                </a:solidFill>
                <a:latin typeface="Calibri" pitchFamily="34" charset="0"/>
                <a:ea typeface="Calibri" pitchFamily="34" charset="-122"/>
                <a:cs typeface="Calibri" pitchFamily="34" charset="-120"/>
              </a:rPr>
              <a:t>CAA optional program element, not statutory</a:t>
            </a:r>
            <a:endParaRPr lang="en-US" sz="1050" dirty="0"/>
          </a:p>
        </p:txBody>
      </p:sp>
      <p:sp>
        <p:nvSpPr>
          <p:cNvPr id="13" name="Shape 10"/>
          <p:cNvSpPr/>
          <p:nvPr/>
        </p:nvSpPr>
        <p:spPr>
          <a:xfrm>
            <a:off x="4983480" y="4663440"/>
            <a:ext cx="6903720" cy="1965960"/>
          </a:xfrm>
          <a:prstGeom prst="rect">
            <a:avLst/>
          </a:prstGeom>
          <a:solidFill>
            <a:srgbClr val="FFFFFF"/>
          </a:solidFill>
          <a:ln w="9525">
            <a:solidFill>
              <a:srgbClr val="E5DED3"/>
            </a:solidFill>
            <a:prstDash val="solid"/>
          </a:ln>
        </p:spPr>
        <p:txBody>
          <a:bodyPr/>
          <a:lstStyle/>
          <a:p>
            <a:endParaRPr lang="en-US"/>
          </a:p>
        </p:txBody>
      </p:sp>
      <p:sp>
        <p:nvSpPr>
          <p:cNvPr id="14" name="Shape 11"/>
          <p:cNvSpPr/>
          <p:nvPr/>
        </p:nvSpPr>
        <p:spPr>
          <a:xfrm>
            <a:off x="4983480" y="4663440"/>
            <a:ext cx="73152" cy="1965960"/>
          </a:xfrm>
          <a:prstGeom prst="rect">
            <a:avLst/>
          </a:prstGeom>
          <a:solidFill>
            <a:srgbClr val="E8A317"/>
          </a:solidFill>
          <a:ln w="12700">
            <a:solidFill>
              <a:srgbClr val="E8A317"/>
            </a:solidFill>
            <a:prstDash val="solid"/>
          </a:ln>
        </p:spPr>
        <p:txBody>
          <a:bodyPr/>
          <a:lstStyle/>
          <a:p>
            <a:endParaRPr lang="en-US"/>
          </a:p>
        </p:txBody>
      </p:sp>
      <p:sp>
        <p:nvSpPr>
          <p:cNvPr id="15" name="Text 12"/>
          <p:cNvSpPr/>
          <p:nvPr/>
        </p:nvSpPr>
        <p:spPr>
          <a:xfrm>
            <a:off x="5212080" y="4800600"/>
            <a:ext cx="6583680" cy="274320"/>
          </a:xfrm>
          <a:prstGeom prst="rect">
            <a:avLst/>
          </a:prstGeom>
          <a:noFill/>
          <a:ln/>
        </p:spPr>
        <p:txBody>
          <a:bodyPr wrap="square" lIns="0" tIns="0" rIns="0" bIns="0" rtlCol="0" anchor="ctr"/>
          <a:lstStyle/>
          <a:p>
            <a:pPr marL="0" indent="0">
              <a:buNone/>
            </a:pPr>
            <a:r>
              <a:rPr lang="en-US" sz="1100" b="1" kern="0" spc="300" dirty="0">
                <a:solidFill>
                  <a:srgbClr val="1C1917"/>
                </a:solidFill>
                <a:latin typeface="Calibri" pitchFamily="34" charset="0"/>
                <a:ea typeface="Calibri" pitchFamily="34" charset="-122"/>
                <a:cs typeface="Calibri" pitchFamily="34" charset="-120"/>
              </a:rPr>
              <a:t>KEY NOTES FOR PRODUCERS</a:t>
            </a:r>
            <a:endParaRPr lang="en-US" sz="1100" dirty="0"/>
          </a:p>
        </p:txBody>
      </p:sp>
      <p:sp>
        <p:nvSpPr>
          <p:cNvPr id="16" name="Text 13"/>
          <p:cNvSpPr/>
          <p:nvPr/>
        </p:nvSpPr>
        <p:spPr>
          <a:xfrm>
            <a:off x="5212080" y="5120640"/>
            <a:ext cx="6537960" cy="1463040"/>
          </a:xfrm>
          <a:prstGeom prst="rect">
            <a:avLst/>
          </a:prstGeom>
          <a:noFill/>
          <a:ln/>
        </p:spPr>
        <p:txBody>
          <a:bodyPr wrap="square" lIns="0" tIns="0" rIns="0" bIns="0" rtlCol="0" anchor="t"/>
          <a:lstStyle/>
          <a:p>
            <a:pPr marL="0" indent="0">
              <a:spcAft>
                <a:spcPts val="300"/>
              </a:spcAft>
              <a:buNone/>
            </a:pPr>
            <a:r>
              <a:rPr lang="en-US" sz="1000" b="1" dirty="0">
                <a:solidFill>
                  <a:srgbClr val="1C1917"/>
                </a:solidFill>
                <a:latin typeface="Calibri" pitchFamily="34" charset="0"/>
                <a:ea typeface="Calibri" pitchFamily="34" charset="-122"/>
                <a:cs typeface="Calibri" pitchFamily="34" charset="-120"/>
              </a:rPr>
              <a:t>Oregon and Colorado </a:t>
            </a:r>
            <a:r>
              <a:rPr lang="en-US" sz="1000" dirty="0">
                <a:solidFill>
                  <a:srgbClr val="1F2937"/>
                </a:solidFill>
                <a:latin typeface="Calibri" pitchFamily="34" charset="0"/>
                <a:ea typeface="Calibri" pitchFamily="34" charset="-122"/>
                <a:cs typeface="Calibri" pitchFamily="34" charset="-120"/>
              </a:rPr>
              <a:t>reports are required under statute and program rules.</a:t>
            </a:r>
            <a:endParaRPr lang="en-US" sz="1000" dirty="0"/>
          </a:p>
          <a:p>
            <a:pPr marL="0" indent="0">
              <a:spcAft>
                <a:spcPts val="300"/>
              </a:spcAft>
              <a:buNone/>
            </a:pPr>
            <a:r>
              <a:rPr lang="en-US" sz="1000" b="1" dirty="0">
                <a:solidFill>
                  <a:srgbClr val="1C1917"/>
                </a:solidFill>
                <a:latin typeface="Calibri" pitchFamily="34" charset="0"/>
                <a:ea typeface="Calibri" pitchFamily="34" charset="-122"/>
                <a:cs typeface="Calibri" pitchFamily="34" charset="-120"/>
              </a:rPr>
              <a:t>California </a:t>
            </a:r>
            <a:r>
              <a:rPr lang="en-US" sz="1000" dirty="0">
                <a:solidFill>
                  <a:srgbClr val="1F2937"/>
                </a:solidFill>
                <a:latin typeface="Calibri" pitchFamily="34" charset="0"/>
                <a:ea typeface="Calibri" pitchFamily="34" charset="-122"/>
                <a:cs typeface="Calibri" pitchFamily="34" charset="-120"/>
              </a:rPr>
              <a:t>reporting is required under SB 54, but timing and structure remain partially dependent on final regulations.</a:t>
            </a:r>
            <a:endParaRPr lang="en-US" sz="1000" dirty="0"/>
          </a:p>
          <a:p>
            <a:pPr marL="0" indent="0">
              <a:spcAft>
                <a:spcPts val="300"/>
              </a:spcAft>
              <a:buNone/>
            </a:pPr>
            <a:r>
              <a:rPr lang="en-US" sz="1000" b="1" dirty="0">
                <a:solidFill>
                  <a:srgbClr val="1C1917"/>
                </a:solidFill>
                <a:latin typeface="Calibri" pitchFamily="34" charset="0"/>
                <a:ea typeface="Calibri" pitchFamily="34" charset="-122"/>
                <a:cs typeface="Calibri" pitchFamily="34" charset="-120"/>
              </a:rPr>
              <a:t>MN, MD, and WA </a:t>
            </a:r>
            <a:r>
              <a:rPr lang="en-US" sz="1000" dirty="0">
                <a:solidFill>
                  <a:srgbClr val="1F2937"/>
                </a:solidFill>
                <a:latin typeface="Calibri" pitchFamily="34" charset="0"/>
                <a:ea typeface="Calibri" pitchFamily="34" charset="-122"/>
                <a:cs typeface="Calibri" pitchFamily="34" charset="-120"/>
              </a:rPr>
              <a:t>2026 reporting is requested by CAA to support program development, not yet full statutory cycles tied to fees or enforcement.</a:t>
            </a:r>
            <a:endParaRPr lang="en-US" sz="1000" dirty="0"/>
          </a:p>
          <a:p>
            <a:pPr marL="0" indent="0">
              <a:spcAft>
                <a:spcPts val="300"/>
              </a:spcAft>
              <a:buNone/>
            </a:pPr>
            <a:r>
              <a:rPr lang="en-US" sz="1000" b="1" dirty="0">
                <a:solidFill>
                  <a:srgbClr val="1C1917"/>
                </a:solidFill>
                <a:latin typeface="Calibri" pitchFamily="34" charset="0"/>
                <a:ea typeface="Calibri" pitchFamily="34" charset="-122"/>
                <a:cs typeface="Calibri" pitchFamily="34" charset="-120"/>
              </a:rPr>
              <a:t>California source reduction </a:t>
            </a:r>
            <a:r>
              <a:rPr lang="en-US" sz="1000" dirty="0">
                <a:solidFill>
                  <a:srgbClr val="1F2937"/>
                </a:solidFill>
                <a:latin typeface="Calibri" pitchFamily="34" charset="0"/>
                <a:ea typeface="Calibri" pitchFamily="34" charset="-122"/>
                <a:cs typeface="Calibri" pitchFamily="34" charset="-120"/>
              </a:rPr>
              <a:t>requirements are separate from standard supply reporting and include multiple elements.</a:t>
            </a:r>
            <a:endParaRPr lang="en-US" sz="1000" dirty="0"/>
          </a:p>
        </p:txBody>
      </p:sp>
      <p:sp>
        <p:nvSpPr>
          <p:cNvPr id="17" name="Text 14"/>
          <p:cNvSpPr/>
          <p:nvPr/>
        </p:nvSpPr>
        <p:spPr>
          <a:xfrm>
            <a:off x="548640" y="6601968"/>
            <a:ext cx="7315200" cy="201168"/>
          </a:xfrm>
          <a:prstGeom prst="rect">
            <a:avLst/>
          </a:prstGeom>
          <a:noFill/>
          <a:ln/>
        </p:spPr>
        <p:txBody>
          <a:bodyPr wrap="square" lIns="0" tIns="0" rIns="0" bIns="0" rtlCol="0" anchor="ctr"/>
          <a:lstStyle/>
          <a:p>
            <a:pPr marL="0" indent="0">
              <a:buNone/>
            </a:pPr>
            <a:endParaRPr lang="en-US" sz="900" dirty="0"/>
          </a:p>
        </p:txBody>
      </p:sp>
      <p:sp>
        <p:nvSpPr>
          <p:cNvPr id="18" name="Text 15"/>
          <p:cNvSpPr/>
          <p:nvPr/>
        </p:nvSpPr>
        <p:spPr>
          <a:xfrm>
            <a:off x="4572000" y="6601968"/>
            <a:ext cx="7315200" cy="201168"/>
          </a:xfrm>
          <a:prstGeom prst="rect">
            <a:avLst/>
          </a:prstGeom>
          <a:noFill/>
          <a:ln/>
        </p:spPr>
        <p:txBody>
          <a:bodyPr wrap="square" lIns="0" tIns="0" rIns="0" bIns="0" rtlCol="0" anchor="ctr"/>
          <a:lstStyle/>
          <a:p>
            <a:pPr marL="0" indent="0" algn="r">
              <a:buNone/>
            </a:pPr>
            <a:r>
              <a:rPr lang="en-US" sz="900" i="1" dirty="0">
                <a:solidFill>
                  <a:srgbClr val="6B6258"/>
                </a:solidFill>
                <a:latin typeface="Calibri" pitchFamily="34" charset="0"/>
                <a:ea typeface="Calibri" pitchFamily="34" charset="-122"/>
                <a:cs typeface="Calibri" pitchFamily="34" charset="-120"/>
              </a:rPr>
              <a:t>Sources: State EPR programs (OR DEQ, CDPHE, CalRecycle, MPCA, MDE, WA DOE) &amp; CAA guidance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1C1917"/>
          </a:solidFill>
          <a:ln w="12700">
            <a:solidFill>
              <a:srgbClr val="1C1917"/>
            </a:solidFill>
            <a:prstDash val="solid"/>
          </a:ln>
        </p:spPr>
        <p:txBody>
          <a:bodyPr/>
          <a:lstStyle/>
          <a:p>
            <a:endParaRPr lang="en-US"/>
          </a:p>
        </p:txBody>
      </p:sp>
      <p:sp>
        <p:nvSpPr>
          <p:cNvPr id="3" name="Text 1"/>
          <p:cNvSpPr/>
          <p:nvPr/>
        </p:nvSpPr>
        <p:spPr>
          <a:xfrm>
            <a:off x="548640" y="274320"/>
            <a:ext cx="8686800" cy="502920"/>
          </a:xfrm>
          <a:prstGeom prst="rect">
            <a:avLst/>
          </a:prstGeom>
          <a:noFill/>
          <a:ln/>
        </p:spPr>
        <p:txBody>
          <a:bodyPr wrap="square" lIns="0" tIns="0" rIns="0" bIns="0" rtlCol="0" anchor="t"/>
          <a:lstStyle/>
          <a:p>
            <a:pPr marL="0" indent="0">
              <a:buNone/>
            </a:pPr>
            <a:r>
              <a:rPr lang="en-US" sz="2400" b="1" dirty="0">
                <a:solidFill>
                  <a:srgbClr val="1C1917"/>
                </a:solidFill>
                <a:latin typeface="Georgia" pitchFamily="34" charset="0"/>
                <a:ea typeface="Georgia" pitchFamily="34" charset="-122"/>
                <a:cs typeface="Georgia" pitchFamily="34" charset="-120"/>
              </a:rPr>
              <a:t>2026 EPR: Registration, Fees &amp; Milestones</a:t>
            </a:r>
            <a:endParaRPr lang="en-US" sz="2400" dirty="0"/>
          </a:p>
        </p:txBody>
      </p:sp>
      <p:sp>
        <p:nvSpPr>
          <p:cNvPr id="4" name="Text 2"/>
          <p:cNvSpPr/>
          <p:nvPr/>
        </p:nvSpPr>
        <p:spPr>
          <a:xfrm>
            <a:off x="548640" y="749808"/>
            <a:ext cx="8686800" cy="274320"/>
          </a:xfrm>
          <a:prstGeom prst="rect">
            <a:avLst/>
          </a:prstGeom>
          <a:noFill/>
          <a:ln/>
        </p:spPr>
        <p:txBody>
          <a:bodyPr wrap="square" lIns="0" tIns="0" rIns="0" bIns="0" rtlCol="0" anchor="t"/>
          <a:lstStyle/>
          <a:p>
            <a:pPr marL="0" indent="0">
              <a:buNone/>
            </a:pPr>
            <a:r>
              <a:rPr lang="en-US" sz="1200" i="1" dirty="0">
                <a:solidFill>
                  <a:srgbClr val="6B6258"/>
                </a:solidFill>
                <a:latin typeface="Calibri" pitchFamily="34" charset="0"/>
                <a:ea typeface="Calibri" pitchFamily="34" charset="-122"/>
                <a:cs typeface="Calibri" pitchFamily="34" charset="-120"/>
              </a:rPr>
              <a:t>Key non-reporting dates: registration, invoicing, program plan &amp; rulemaking</a:t>
            </a:r>
            <a:endParaRPr lang="en-US" sz="1200" dirty="0"/>
          </a:p>
        </p:txBody>
      </p:sp>
      <p:sp>
        <p:nvSpPr>
          <p:cNvPr id="6" name="Text 4"/>
          <p:cNvSpPr/>
          <p:nvPr/>
        </p:nvSpPr>
        <p:spPr>
          <a:xfrm>
            <a:off x="9601200" y="320040"/>
            <a:ext cx="2194560" cy="685800"/>
          </a:xfrm>
          <a:prstGeom prst="rect">
            <a:avLst/>
          </a:prstGeom>
          <a:noFill/>
          <a:ln/>
        </p:spPr>
        <p:txBody>
          <a:bodyPr wrap="square" lIns="0" tIns="0" rIns="0" bIns="0" rtlCol="0" anchor="ctr"/>
          <a:lstStyle/>
          <a:p>
            <a:pPr marL="0" indent="0" algn="l">
              <a:buNone/>
            </a:pPr>
            <a:endParaRPr lang="en-US" sz="900" dirty="0"/>
          </a:p>
        </p:txBody>
      </p:sp>
      <p:sp>
        <p:nvSpPr>
          <p:cNvPr id="7" name="Text 5"/>
          <p:cNvSpPr/>
          <p:nvPr/>
        </p:nvSpPr>
        <p:spPr>
          <a:xfrm>
            <a:off x="548640" y="1078992"/>
            <a:ext cx="7315200" cy="201168"/>
          </a:xfrm>
          <a:prstGeom prst="rect">
            <a:avLst/>
          </a:prstGeom>
          <a:noFill/>
          <a:ln/>
        </p:spPr>
        <p:txBody>
          <a:bodyPr wrap="square" lIns="0" tIns="0" rIns="0" bIns="0" rtlCol="0" anchor="ctr"/>
          <a:lstStyle/>
          <a:p>
            <a:pPr marL="0" indent="0">
              <a:buNone/>
            </a:pPr>
            <a:r>
              <a:rPr lang="en-US" sz="1000" b="1" kern="0" spc="400" dirty="0">
                <a:solidFill>
                  <a:srgbClr val="C8102E"/>
                </a:solidFill>
                <a:latin typeface="Calibri" pitchFamily="34" charset="0"/>
                <a:ea typeface="Calibri" pitchFamily="34" charset="-122"/>
                <a:cs typeface="Calibri" pitchFamily="34" charset="-120"/>
              </a:rPr>
              <a:t>PRODUCER MILESTONES BEYOND REPORTING</a:t>
            </a:r>
            <a:endParaRPr lang="en-US" sz="1000" dirty="0"/>
          </a:p>
        </p:txBody>
      </p:sp>
      <p:graphicFrame>
        <p:nvGraphicFramePr>
          <p:cNvPr id="8" name="Table 0"/>
          <p:cNvGraphicFramePr>
            <a:graphicFrameLocks noGrp="1"/>
          </p:cNvGraphicFramePr>
          <p:nvPr/>
        </p:nvGraphicFramePr>
        <p:xfrm>
          <a:off x="548640" y="1298448"/>
          <a:ext cx="11338560" cy="4480560"/>
        </p:xfrm>
        <a:graphic>
          <a:graphicData uri="http://schemas.openxmlformats.org/drawingml/2006/table">
            <a:tbl>
              <a:tblPr/>
              <a:tblGrid>
                <a:gridCol w="137160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256032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gridCol w="3200400">
                  <a:extLst>
                    <a:ext uri="{9D8B030D-6E8A-4147-A177-3AD203B41FA5}">
                      <a16:colId xmlns:a16="http://schemas.microsoft.com/office/drawing/2014/main" val="20004"/>
                    </a:ext>
                  </a:extLst>
                </a:gridCol>
              </a:tblGrid>
              <a:tr h="246888">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State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Date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Milestone</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Producer Action / Status</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Category</a:t>
                      </a:r>
                      <a:endParaRPr lang="en-US" sz="110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1C1917"/>
                    </a:solidFill>
                  </a:tcPr>
                </a:tc>
                <a:extLst>
                  <a:ext uri="{0D108BD9-81ED-4DB2-BD59-A6C34878D82A}">
                    <a16:rowId xmlns:a16="http://schemas.microsoft.com/office/drawing/2014/main" val="10000"/>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Spring 2026 (est.)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CalRecycle SB 54 regs approved by OAL</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Triggers 30-day reporting window for baseline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 CA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~30 days post-OAL</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Final 2023 Baseline confirmation window</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Confirm Nov. 2025 baseline or file if pending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 CA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2"/>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May 1, 2026 (target)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CAA publishes est. 2027 fee rate ranges</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Use for 2027 budget planning; not final</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E8A317"/>
                          </a:solidFill>
                          <a:latin typeface="Calibri" pitchFamily="34" charset="0"/>
                          <a:ea typeface="Calibri" pitchFamily="34" charset="-122"/>
                          <a:cs typeface="Calibri" pitchFamily="34" charset="-120"/>
                        </a:rPr>
                        <a:t>Fees / Planning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June 15,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CAA submits CA Program Plan to Advisory Board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60-day public comment window opens same day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Program Plan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4"/>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By Aug. 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Individual Source Reduction (ISR) Plan due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Submit reduction pathway using 2023 baseline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7A4C0A"/>
                          </a:solidFill>
                          <a:latin typeface="Calibri" pitchFamily="34" charset="0"/>
                          <a:ea typeface="Calibri" pitchFamily="34" charset="-122"/>
                          <a:cs typeface="Calibri" pitchFamily="34" charset="-120"/>
                        </a:rPr>
                        <a:t>Regulatory / CA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California</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August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Early-fee invoices issued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Based on 2025 supply data; funds pre-2027 program</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E8A317"/>
                          </a:solidFill>
                          <a:latin typeface="Calibri" pitchFamily="34" charset="0"/>
                          <a:ea typeface="Calibri" pitchFamily="34" charset="-122"/>
                          <a:cs typeface="Calibri" pitchFamily="34" charset="-120"/>
                        </a:rPr>
                        <a:t>Fees / Invoicing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6"/>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Oregon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Jan. &amp; July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CAA fee invoices issued (2026 fee year)</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Two invoice cycles; pay per CAA invoice terms</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E8A317"/>
                          </a:solidFill>
                          <a:latin typeface="Calibri" pitchFamily="34" charset="0"/>
                          <a:ea typeface="Calibri" pitchFamily="34" charset="-122"/>
                          <a:cs typeface="Calibri" pitchFamily="34" charset="-120"/>
                        </a:rPr>
                        <a:t>Fees / Invoicing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Oregon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Jan. 6 – Mar. 31,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2027 private recycling exemption claim window</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Submit claims by 5 p.m. PT Mar. 31</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Operational</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08"/>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Oregon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End of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Top-25 producers: first LCA evaluations due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Applies to top 25 by market share (DEQ list)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Regulatory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Colorado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Jan. 1, 2026 (began)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Annual producer responsibility dues commence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First invoices issued; recurring annual obligation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E8A317"/>
                          </a:solidFill>
                          <a:latin typeface="Calibri" pitchFamily="34" charset="0"/>
                          <a:ea typeface="Calibri" pitchFamily="34" charset="-122"/>
                          <a:cs typeface="Calibri" pitchFamily="34" charset="-120"/>
                        </a:rPr>
                        <a:t>Fees / Invoicing</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10"/>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Colorado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June 9,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Full implementation of CAA Program Plan begins</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Program moves to live statewide delivery</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Program Plan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Colorado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June 30,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CAA first admin dues payment to CDPHE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PRO-level milestone; signals regulatory oversight</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0E8A5F"/>
                          </a:solidFill>
                          <a:latin typeface="Calibri" pitchFamily="34" charset="0"/>
                          <a:ea typeface="Calibri" pitchFamily="34" charset="-122"/>
                          <a:cs typeface="Calibri" pitchFamily="34" charset="-120"/>
                        </a:rPr>
                        <a:t>Program Plan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12"/>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Washington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July 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Statutory producer registration deadline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Register with CAA or join a PRO by this date</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Registration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246888">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Maryland</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July 1, 2026</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Producer registration with approved PRO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dirty="0">
                          <a:solidFill>
                            <a:srgbClr val="1F2937"/>
                          </a:solidFill>
                          <a:latin typeface="Calibri" pitchFamily="34" charset="0"/>
                          <a:ea typeface="Calibri" pitchFamily="34" charset="-122"/>
                          <a:cs typeface="Calibri" pitchFamily="34" charset="-120"/>
                        </a:rPr>
                        <a:t>Register with CAA (currently the approved PRO)</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tc>
                  <a:txBody>
                    <a:bodyPr/>
                    <a:lstStyle/>
                    <a:p>
                      <a:pPr marL="0" indent="0" algn="l">
                        <a:buNone/>
                      </a:pPr>
                      <a:r>
                        <a:rPr lang="en-US" sz="950" b="1" dirty="0">
                          <a:solidFill>
                            <a:srgbClr val="C8102E"/>
                          </a:solidFill>
                          <a:latin typeface="Calibri" pitchFamily="34" charset="0"/>
                          <a:ea typeface="Calibri" pitchFamily="34" charset="-122"/>
                          <a:cs typeface="Calibri" pitchFamily="34" charset="-120"/>
                        </a:rPr>
                        <a:t>Registration</a:t>
                      </a:r>
                      <a:endParaRPr lang="en-US" sz="950" dirty="0">
                        <a:latin typeface="Calibri" charset="0"/>
                        <a:ea typeface="Calibri" charset="0"/>
                        <a:cs typeface="Calibri" charset="0"/>
                      </a:endParaRPr>
                    </a:p>
                  </a:txBody>
                  <a:tcPr marL="76200" marR="76200" marT="76200" marB="76200" anchor="ctr">
                    <a:lnL w="6350" cap="flat" cmpd="sng" algn="ctr">
                      <a:solidFill>
                        <a:srgbClr val="E5DED3"/>
                      </a:solidFill>
                      <a:prstDash val="solid"/>
                      <a:round/>
                      <a:headEnd type="none" w="med" len="med"/>
                      <a:tailEnd type="none" w="med" len="med"/>
                    </a:lnL>
                    <a:lnR w="6350" cap="flat" cmpd="sng" algn="ctr">
                      <a:solidFill>
                        <a:srgbClr val="E5DED3"/>
                      </a:solidFill>
                      <a:prstDash val="solid"/>
                      <a:round/>
                      <a:headEnd type="none" w="med" len="med"/>
                      <a:tailEnd type="none" w="med" len="med"/>
                    </a:lnR>
                    <a:lnT w="6350" cap="flat" cmpd="sng" algn="ctr">
                      <a:solidFill>
                        <a:srgbClr val="E5DED3"/>
                      </a:solidFill>
                      <a:prstDash val="solid"/>
                      <a:round/>
                      <a:headEnd type="none" w="med" len="med"/>
                      <a:tailEnd type="none" w="med" len="med"/>
                    </a:lnT>
                    <a:lnB w="6350" cap="flat" cmpd="sng" algn="ctr">
                      <a:solidFill>
                        <a:srgbClr val="E5DED3"/>
                      </a:solidFill>
                      <a:prstDash val="solid"/>
                      <a:round/>
                      <a:headEnd type="none" w="med" len="med"/>
                      <a:tailEnd type="none" w="med" len="med"/>
                    </a:lnB>
                    <a:solidFill>
                      <a:srgbClr val="FAF6EF"/>
                    </a:solidFill>
                  </a:tcPr>
                </a:tc>
                <a:extLst>
                  <a:ext uri="{0D108BD9-81ED-4DB2-BD59-A6C34878D82A}">
                    <a16:rowId xmlns:a16="http://schemas.microsoft.com/office/drawing/2014/main" val="10014"/>
                  </a:ext>
                </a:extLst>
              </a:tr>
            </a:tbl>
          </a:graphicData>
        </a:graphic>
      </p:graphicFrame>
      <p:sp>
        <p:nvSpPr>
          <p:cNvPr id="9" name="Shape 6"/>
          <p:cNvSpPr/>
          <p:nvPr/>
        </p:nvSpPr>
        <p:spPr>
          <a:xfrm>
            <a:off x="548640" y="5943600"/>
            <a:ext cx="11338560" cy="621792"/>
          </a:xfrm>
          <a:prstGeom prst="rect">
            <a:avLst/>
          </a:prstGeom>
          <a:solidFill>
            <a:srgbClr val="FBF1E0"/>
          </a:solidFill>
          <a:ln w="12700">
            <a:solidFill>
              <a:srgbClr val="FBF1E0"/>
            </a:solidFill>
            <a:prstDash val="solid"/>
          </a:ln>
        </p:spPr>
        <p:txBody>
          <a:bodyPr/>
          <a:lstStyle/>
          <a:p>
            <a:endParaRPr lang="en-US"/>
          </a:p>
        </p:txBody>
      </p:sp>
      <p:sp>
        <p:nvSpPr>
          <p:cNvPr id="10" name="Shape 7"/>
          <p:cNvSpPr/>
          <p:nvPr/>
        </p:nvSpPr>
        <p:spPr>
          <a:xfrm>
            <a:off x="548640" y="5943600"/>
            <a:ext cx="73152" cy="621792"/>
          </a:xfrm>
          <a:prstGeom prst="rect">
            <a:avLst/>
          </a:prstGeom>
          <a:solidFill>
            <a:srgbClr val="C8102E"/>
          </a:solidFill>
          <a:ln w="12700">
            <a:solidFill>
              <a:srgbClr val="C8102E"/>
            </a:solidFill>
            <a:prstDash val="solid"/>
          </a:ln>
        </p:spPr>
        <p:txBody>
          <a:bodyPr/>
          <a:lstStyle/>
          <a:p>
            <a:endParaRPr lang="en-US"/>
          </a:p>
        </p:txBody>
      </p:sp>
      <p:sp>
        <p:nvSpPr>
          <p:cNvPr id="11" name="Text 8"/>
          <p:cNvSpPr/>
          <p:nvPr/>
        </p:nvSpPr>
        <p:spPr>
          <a:xfrm>
            <a:off x="777240" y="5989320"/>
            <a:ext cx="2286000" cy="182880"/>
          </a:xfrm>
          <a:prstGeom prst="rect">
            <a:avLst/>
          </a:prstGeom>
          <a:noFill/>
          <a:ln/>
        </p:spPr>
        <p:txBody>
          <a:bodyPr wrap="square" lIns="0" tIns="0" rIns="0" bIns="0" rtlCol="0" anchor="ctr"/>
          <a:lstStyle/>
          <a:p>
            <a:pPr marL="0" indent="0">
              <a:buNone/>
            </a:pPr>
            <a:r>
              <a:rPr lang="en-US" sz="900" b="1" kern="0" spc="300" dirty="0">
                <a:solidFill>
                  <a:srgbClr val="1C1917"/>
                </a:solidFill>
                <a:latin typeface="Calibri" pitchFamily="34" charset="0"/>
                <a:ea typeface="Calibri" pitchFamily="34" charset="-122"/>
                <a:cs typeface="Calibri" pitchFamily="34" charset="-120"/>
              </a:rPr>
              <a:t>CATEGORY LEGEND</a:t>
            </a:r>
            <a:endParaRPr lang="en-US" sz="900" dirty="0"/>
          </a:p>
        </p:txBody>
      </p:sp>
      <p:sp>
        <p:nvSpPr>
          <p:cNvPr id="12" name="Text 9"/>
          <p:cNvSpPr/>
          <p:nvPr/>
        </p:nvSpPr>
        <p:spPr>
          <a:xfrm>
            <a:off x="3017520" y="5989320"/>
            <a:ext cx="8686800" cy="182880"/>
          </a:xfrm>
          <a:prstGeom prst="rect">
            <a:avLst/>
          </a:prstGeom>
          <a:noFill/>
          <a:ln/>
        </p:spPr>
        <p:txBody>
          <a:bodyPr wrap="square" lIns="0" tIns="0" rIns="0" bIns="0" rtlCol="0" anchor="ctr"/>
          <a:lstStyle/>
          <a:p>
            <a:pPr marL="0" indent="0">
              <a:buNone/>
            </a:pPr>
            <a:r>
              <a:rPr lang="en-US" sz="950" b="1" dirty="0">
                <a:solidFill>
                  <a:srgbClr val="C8102E"/>
                </a:solidFill>
                <a:latin typeface="Calibri" pitchFamily="34" charset="0"/>
                <a:ea typeface="Calibri" pitchFamily="34" charset="-122"/>
                <a:cs typeface="Calibri" pitchFamily="34" charset="-120"/>
              </a:rPr>
              <a:t>■ </a:t>
            </a:r>
            <a:r>
              <a:rPr lang="en-US" sz="950" dirty="0">
                <a:solidFill>
                  <a:srgbClr val="1F2937"/>
                </a:solidFill>
                <a:latin typeface="Calibri" pitchFamily="34" charset="0"/>
                <a:ea typeface="Calibri" pitchFamily="34" charset="-122"/>
                <a:cs typeface="Calibri" pitchFamily="34" charset="-120"/>
              </a:rPr>
              <a:t>Registration </a:t>
            </a:r>
            <a:r>
              <a:rPr lang="en-US" sz="950" b="1" dirty="0">
                <a:solidFill>
                  <a:srgbClr val="E8A317"/>
                </a:solidFill>
                <a:latin typeface="Calibri" pitchFamily="34" charset="0"/>
                <a:ea typeface="Calibri" pitchFamily="34" charset="-122"/>
                <a:cs typeface="Calibri" pitchFamily="34" charset="-120"/>
              </a:rPr>
              <a:t>    ■ </a:t>
            </a:r>
            <a:r>
              <a:rPr lang="en-US" sz="950" dirty="0">
                <a:solidFill>
                  <a:srgbClr val="1F2937"/>
                </a:solidFill>
                <a:latin typeface="Calibri" pitchFamily="34" charset="0"/>
                <a:ea typeface="Calibri" pitchFamily="34" charset="-122"/>
                <a:cs typeface="Calibri" pitchFamily="34" charset="-120"/>
              </a:rPr>
              <a:t>Fees / Invoicing </a:t>
            </a:r>
            <a:r>
              <a:rPr lang="en-US" sz="950" b="1" dirty="0">
                <a:solidFill>
                  <a:srgbClr val="7A4C0A"/>
                </a:solidFill>
                <a:latin typeface="Calibri" pitchFamily="34" charset="0"/>
                <a:ea typeface="Calibri" pitchFamily="34" charset="-122"/>
                <a:cs typeface="Calibri" pitchFamily="34" charset="-120"/>
              </a:rPr>
              <a:t>    ■ </a:t>
            </a:r>
            <a:r>
              <a:rPr lang="en-US" sz="950" dirty="0">
                <a:solidFill>
                  <a:srgbClr val="1F2937"/>
                </a:solidFill>
                <a:latin typeface="Calibri" pitchFamily="34" charset="0"/>
                <a:ea typeface="Calibri" pitchFamily="34" charset="-122"/>
                <a:cs typeface="Calibri" pitchFamily="34" charset="-120"/>
              </a:rPr>
              <a:t>Regulatory / CA </a:t>
            </a:r>
            <a:r>
              <a:rPr lang="en-US" sz="950" b="1" dirty="0">
                <a:solidFill>
                  <a:srgbClr val="0E8A5F"/>
                </a:solidFill>
                <a:latin typeface="Calibri" pitchFamily="34" charset="0"/>
                <a:ea typeface="Calibri" pitchFamily="34" charset="-122"/>
                <a:cs typeface="Calibri" pitchFamily="34" charset="-120"/>
              </a:rPr>
              <a:t>    ■ </a:t>
            </a:r>
            <a:r>
              <a:rPr lang="en-US" sz="950" dirty="0">
                <a:solidFill>
                  <a:srgbClr val="1F2937"/>
                </a:solidFill>
                <a:latin typeface="Calibri" pitchFamily="34" charset="0"/>
                <a:ea typeface="Calibri" pitchFamily="34" charset="-122"/>
                <a:cs typeface="Calibri" pitchFamily="34" charset="-120"/>
              </a:rPr>
              <a:t>Program Plan / Operational</a:t>
            </a:r>
            <a:endParaRPr lang="en-US" sz="950" dirty="0"/>
          </a:p>
        </p:txBody>
      </p:sp>
      <p:sp>
        <p:nvSpPr>
          <p:cNvPr id="13" name="Text 10"/>
          <p:cNvSpPr/>
          <p:nvPr/>
        </p:nvSpPr>
        <p:spPr>
          <a:xfrm>
            <a:off x="777240" y="6199632"/>
            <a:ext cx="10972800" cy="347472"/>
          </a:xfrm>
          <a:prstGeom prst="rect">
            <a:avLst/>
          </a:prstGeom>
          <a:noFill/>
          <a:ln/>
        </p:spPr>
        <p:txBody>
          <a:bodyPr wrap="square" lIns="0" tIns="0" rIns="0" bIns="0" rtlCol="0" anchor="t"/>
          <a:lstStyle/>
          <a:p>
            <a:pPr marL="0" indent="0">
              <a:buNone/>
            </a:pPr>
            <a:r>
              <a:rPr lang="en-US" sz="850" b="1" dirty="0">
                <a:solidFill>
                  <a:srgbClr val="1C1917"/>
                </a:solidFill>
                <a:latin typeface="Calibri" pitchFamily="34" charset="0"/>
                <a:ea typeface="Calibri" pitchFamily="34" charset="-122"/>
                <a:cs typeface="Calibri" pitchFamily="34" charset="-120"/>
              </a:rPr>
              <a:t>Note:  </a:t>
            </a:r>
            <a:r>
              <a:rPr lang="en-US" sz="850" i="1" dirty="0">
                <a:solidFill>
                  <a:srgbClr val="1F2937"/>
                </a:solidFill>
                <a:latin typeface="Calibri" pitchFamily="34" charset="0"/>
                <a:ea typeface="Calibri" pitchFamily="34" charset="-122"/>
                <a:cs typeface="Calibri" pitchFamily="34" charset="-120"/>
              </a:rPr>
              <a:t>OR fees active since July 1, 2025. CO dues began Jan. 1, 2026. CA fee obligations begin Jan. 1, 2027, with early fees invoiced Aug. 2026. 2027 producer fee schedules are expected to publish in October 2026. California items remain subject to OAL approval timing.</a:t>
            </a:r>
            <a:endParaRPr lang="en-US" sz="850" dirty="0"/>
          </a:p>
        </p:txBody>
      </p:sp>
      <p:sp>
        <p:nvSpPr>
          <p:cNvPr id="14" name="Text 11"/>
          <p:cNvSpPr/>
          <p:nvPr/>
        </p:nvSpPr>
        <p:spPr>
          <a:xfrm>
            <a:off x="548640" y="6656832"/>
            <a:ext cx="7315200" cy="164592"/>
          </a:xfrm>
          <a:prstGeom prst="rect">
            <a:avLst/>
          </a:prstGeom>
          <a:noFill/>
          <a:ln/>
        </p:spPr>
        <p:txBody>
          <a:bodyPr wrap="square" lIns="0" tIns="0" rIns="0" bIns="0" rtlCol="0" anchor="ctr"/>
          <a:lstStyle/>
          <a:p>
            <a:pPr marL="0" indent="0">
              <a:buNone/>
            </a:pPr>
            <a:r>
              <a:rPr lang="en-US" sz="800" i="1" dirty="0">
                <a:solidFill>
                  <a:srgbClr val="6B6258"/>
                </a:solidFill>
                <a:latin typeface="Calibri" pitchFamily="34" charset="0"/>
                <a:ea typeface="Calibri" pitchFamily="34" charset="-122"/>
                <a:cs typeface="Calibri" pitchFamily="34" charset="-120"/>
              </a:rPr>
              <a:t>2026 EPR Key Dates (Non-Reporting)</a:t>
            </a:r>
            <a:endParaRPr lang="en-US" sz="800" dirty="0"/>
          </a:p>
        </p:txBody>
      </p:sp>
      <p:sp>
        <p:nvSpPr>
          <p:cNvPr id="15" name="Text 12"/>
          <p:cNvSpPr/>
          <p:nvPr/>
        </p:nvSpPr>
        <p:spPr>
          <a:xfrm>
            <a:off x="4572000" y="6656832"/>
            <a:ext cx="7315200" cy="164592"/>
          </a:xfrm>
          <a:prstGeom prst="rect">
            <a:avLst/>
          </a:prstGeom>
          <a:noFill/>
          <a:ln/>
        </p:spPr>
        <p:txBody>
          <a:bodyPr wrap="square" lIns="0" tIns="0" rIns="0" bIns="0" rtlCol="0" anchor="ctr"/>
          <a:lstStyle/>
          <a:p>
            <a:pPr marL="0" indent="0" algn="r">
              <a:buNone/>
            </a:pPr>
            <a:r>
              <a:rPr lang="en-US" sz="800" i="1" dirty="0">
                <a:solidFill>
                  <a:srgbClr val="6B6258"/>
                </a:solidFill>
                <a:latin typeface="Calibri" pitchFamily="34" charset="0"/>
                <a:ea typeface="Calibri" pitchFamily="34" charset="-122"/>
                <a:cs typeface="Calibri" pitchFamily="34" charset="-120"/>
              </a:rPr>
              <a:t>Sources: CAA, OR DEQ, CDPHE, CalRecycle, WA DOE, MDE</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818</Words>
  <Application>Microsoft Macintosh PowerPoint</Application>
  <PresentationFormat>Widescreen</PresentationFormat>
  <Paragraphs>163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Georgia</vt:lpstr>
      <vt:lpstr>Office Theme</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PCPC EPR Dates to Know</dc:title>
  <dc:subject>PptxGenJS Presentation</dc:subject>
  <dc:creator>PptxGenJS</dc:creator>
  <cp:lastModifiedBy>Mark Bescher</cp:lastModifiedBy>
  <cp:revision>2</cp:revision>
  <dcterms:created xsi:type="dcterms:W3CDTF">2026-04-16T21:45:04Z</dcterms:created>
  <dcterms:modified xsi:type="dcterms:W3CDTF">2026-04-17T17:04:29Z</dcterms:modified>
</cp:coreProperties>
</file>